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Thin"/>
      <p:regular r:id="rId32"/>
      <p:bold r:id="rId33"/>
      <p:italic r:id="rId34"/>
      <p:boldItalic r:id="rId35"/>
    </p:embeddedFont>
    <p:embeddedFont>
      <p:font typeface="Roboto Black"/>
      <p:bold r:id="rId36"/>
      <p:boldItalic r:id="rId37"/>
    </p:embeddedFont>
    <p:embeddedFont>
      <p:font typeface="Roboto Medium"/>
      <p:regular r:id="rId38"/>
      <p:bold r:id="rId39"/>
      <p:italic r:id="rId40"/>
      <p:boldItalic r:id="rId41"/>
    </p:embeddedFont>
    <p:embeddedFont>
      <p:font typeface="Roboto"/>
      <p:regular r:id="rId42"/>
      <p:bold r:id="rId43"/>
      <p:italic r:id="rId44"/>
      <p:boldItalic r:id="rId45"/>
    </p:embeddedFont>
    <p:embeddedFont>
      <p:font typeface="Roboto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D0C362-0910-4331-B908-3ECA4FFB3498}">
  <a:tblStyle styleId="{20D0C362-0910-4331-B908-3ECA4FFB34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regular.fntdata"/><Relationship Id="rId41" Type="http://schemas.openxmlformats.org/officeDocument/2006/relationships/font" Target="fonts/RobotoMedium-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Ligh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fba41b78b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fba41b78b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fa8834f1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fa8834f1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fba41b78b2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fba41b78b2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fba41b78b2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fba41b78b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fba41b78b2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fba41b78b2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fba41b78b2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fba41b78b2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fba41b78b2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fba41b78b2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6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5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5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6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67.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66.png"/><Relationship Id="rId8" Type="http://schemas.openxmlformats.org/officeDocument/2006/relationships/image" Target="../media/image7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6.png"/><Relationship Id="rId7" Type="http://schemas.openxmlformats.org/officeDocument/2006/relationships/image" Target="../media/image71.png"/><Relationship Id="rId8" Type="http://schemas.openxmlformats.org/officeDocument/2006/relationships/image" Target="../media/image7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1.png"/><Relationship Id="rId4" Type="http://schemas.openxmlformats.org/officeDocument/2006/relationships/image" Target="../media/image78.png"/><Relationship Id="rId5" Type="http://schemas.openxmlformats.org/officeDocument/2006/relationships/image" Target="../media/image82.png"/><Relationship Id="rId6" Type="http://schemas.openxmlformats.org/officeDocument/2006/relationships/image" Target="../media/image8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3.png"/><Relationship Id="rId9" Type="http://schemas.openxmlformats.org/officeDocument/2006/relationships/image" Target="../media/image88.png"/><Relationship Id="rId5" Type="http://schemas.openxmlformats.org/officeDocument/2006/relationships/image" Target="../media/image105.png"/><Relationship Id="rId6" Type="http://schemas.openxmlformats.org/officeDocument/2006/relationships/image" Target="../media/image86.png"/><Relationship Id="rId7" Type="http://schemas.openxmlformats.org/officeDocument/2006/relationships/image" Target="../media/image89.png"/><Relationship Id="rId8" Type="http://schemas.openxmlformats.org/officeDocument/2006/relationships/image" Target="../media/image9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91.png"/><Relationship Id="rId4" Type="http://schemas.openxmlformats.org/officeDocument/2006/relationships/image" Target="../media/image87.png"/><Relationship Id="rId9" Type="http://schemas.openxmlformats.org/officeDocument/2006/relationships/image" Target="../media/image97.png"/><Relationship Id="rId5" Type="http://schemas.openxmlformats.org/officeDocument/2006/relationships/image" Target="../media/image94.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9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 Id="rId3" Type="http://schemas.openxmlformats.org/officeDocument/2006/relationships/image" Target="../media/image1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0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gradFill>
            <a:gsLst>
              <a:gs pos="0">
                <a:srgbClr val="424242"/>
              </a:gs>
              <a:gs pos="100000">
                <a:srgbClr val="01010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gradFill>
            <a:gsLst>
              <a:gs pos="0">
                <a:srgbClr val="8C8C8C"/>
              </a:gs>
              <a:gs pos="100000">
                <a:srgbClr val="40404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2.png"/><Relationship Id="rId4" Type="http://schemas.openxmlformats.org/officeDocument/2006/relationships/image" Target="../media/image1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3.png"/><Relationship Id="rId4" Type="http://schemas.openxmlformats.org/officeDocument/2006/relationships/image" Target="../media/image1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7.png"/><Relationship Id="rId4"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0.png"/><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1.png"/><Relationship Id="rId4" Type="http://schemas.openxmlformats.org/officeDocument/2006/relationships/image" Target="../media/image114.png"/><Relationship Id="rId5"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3.png"/><Relationship Id="rId4" Type="http://schemas.openxmlformats.org/officeDocument/2006/relationships/image" Target="../media/image120.png"/><Relationship Id="rId5" Type="http://schemas.openxmlformats.org/officeDocument/2006/relationships/image" Target="../media/image110.png"/><Relationship Id="rId6" Type="http://schemas.openxmlformats.org/officeDocument/2006/relationships/image" Target="../media/image1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9.png"/><Relationship Id="rId4" Type="http://schemas.openxmlformats.org/officeDocument/2006/relationships/image" Target="../media/image118.png"/><Relationship Id="rId5" Type="http://schemas.openxmlformats.org/officeDocument/2006/relationships/image" Target="../media/image1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indent="0" lvl="0" marL="0" rtl="0" algn="ctr">
              <a:spcBef>
                <a:spcPts val="1000"/>
              </a:spcBef>
              <a:spcAft>
                <a:spcPts val="0"/>
              </a:spcAft>
              <a:buNone/>
            </a:pPr>
            <a:r>
              <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lang="en">
                <a:solidFill>
                  <a:schemeClr val="dk1"/>
                </a:solidFill>
              </a:rPr>
              <a:t>#2: Accessible Files</a:t>
            </a:r>
            <a:endParaRPr>
              <a:solidFill>
                <a:schemeClr val="dk1"/>
              </a:solidFill>
            </a:endParaRPr>
          </a:p>
          <a:p>
            <a:pPr indent="0" lvl="0" marL="0" rtl="0" algn="l">
              <a:spcBef>
                <a:spcPts val="0"/>
              </a:spcBef>
              <a:spcAft>
                <a:spcPts val="0"/>
              </a:spcAft>
              <a:buNone/>
            </a:pPr>
            <a:r>
              <a:t/>
            </a:r>
            <a:endParaRPr/>
          </a:p>
        </p:txBody>
      </p:sp>
      <p:sp>
        <p:nvSpPr>
          <p:cNvPr id="1115" name="Google Shape;111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6" name="Google Shape;1116;p63"/>
          <p:cNvSpPr/>
          <p:nvPr/>
        </p:nvSpPr>
        <p:spPr>
          <a:xfrm flipH="1">
            <a:off x="724275" y="1480575"/>
            <a:ext cx="2428500" cy="939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3"/>
          <p:cNvSpPr txBox="1"/>
          <p:nvPr/>
        </p:nvSpPr>
        <p:spPr>
          <a:xfrm>
            <a:off x="724275" y="1422125"/>
            <a:ext cx="2371500" cy="997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Using the open port 80, a web browser was used to explore for information.</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118" name="Google Shape;1118;p63"/>
          <p:cNvSpPr/>
          <p:nvPr/>
        </p:nvSpPr>
        <p:spPr>
          <a:xfrm flipH="1">
            <a:off x="724275" y="3181175"/>
            <a:ext cx="2428500" cy="1394700"/>
          </a:xfrm>
          <a:prstGeom prst="round2DiagRect">
            <a:avLst>
              <a:gd fmla="val 28410"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txBox="1"/>
          <p:nvPr/>
        </p:nvSpPr>
        <p:spPr>
          <a:xfrm>
            <a:off x="769500" y="3122375"/>
            <a:ext cx="2326200" cy="151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Accessing the files gave me intel on which users had access to what and that where their secret files were located.</a:t>
            </a:r>
            <a:endParaRPr sz="1200">
              <a:latin typeface="Roboto"/>
              <a:ea typeface="Roboto"/>
              <a:cs typeface="Roboto"/>
              <a:sym typeface="Roboto"/>
            </a:endParaRPr>
          </a:p>
        </p:txBody>
      </p:sp>
      <p:pic>
        <p:nvPicPr>
          <p:cNvPr id="1120" name="Google Shape;1120;p63"/>
          <p:cNvPicPr preferRelativeResize="0"/>
          <p:nvPr/>
        </p:nvPicPr>
        <p:blipFill>
          <a:blip r:embed="rId3">
            <a:alphaModFix/>
          </a:blip>
          <a:stretch>
            <a:fillRect/>
          </a:stretch>
        </p:blipFill>
        <p:spPr>
          <a:xfrm>
            <a:off x="3547825" y="1042525"/>
            <a:ext cx="3969000" cy="1952000"/>
          </a:xfrm>
          <a:prstGeom prst="rect">
            <a:avLst/>
          </a:prstGeom>
          <a:noFill/>
          <a:ln>
            <a:noFill/>
          </a:ln>
        </p:spPr>
      </p:pic>
      <p:pic>
        <p:nvPicPr>
          <p:cNvPr id="1121" name="Google Shape;1121;p63"/>
          <p:cNvPicPr preferRelativeResize="0"/>
          <p:nvPr/>
        </p:nvPicPr>
        <p:blipFill>
          <a:blip r:embed="rId4">
            <a:alphaModFix/>
          </a:blip>
          <a:stretch>
            <a:fillRect/>
          </a:stretch>
        </p:blipFill>
        <p:spPr>
          <a:xfrm>
            <a:off x="3487275" y="3381800"/>
            <a:ext cx="4905874" cy="1147575"/>
          </a:xfrm>
          <a:prstGeom prst="rect">
            <a:avLst/>
          </a:prstGeom>
          <a:noFill/>
          <a:ln>
            <a:noFill/>
          </a:ln>
        </p:spPr>
      </p:pic>
      <p:grpSp>
        <p:nvGrpSpPr>
          <p:cNvPr id="1122" name="Google Shape;1122;p63"/>
          <p:cNvGrpSpPr/>
          <p:nvPr/>
        </p:nvGrpSpPr>
        <p:grpSpPr>
          <a:xfrm>
            <a:off x="457181" y="887903"/>
            <a:ext cx="533372" cy="533480"/>
            <a:chOff x="457200" y="1378813"/>
            <a:chExt cx="695400" cy="695450"/>
          </a:xfrm>
        </p:grpSpPr>
        <p:sp>
          <p:nvSpPr>
            <p:cNvPr id="1123" name="Google Shape;1123;p63"/>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4" name="Google Shape;1124;p63"/>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63"/>
          <p:cNvGrpSpPr/>
          <p:nvPr/>
        </p:nvGrpSpPr>
        <p:grpSpPr>
          <a:xfrm>
            <a:off x="457181" y="2588903"/>
            <a:ext cx="533372" cy="533480"/>
            <a:chOff x="457200" y="1378813"/>
            <a:chExt cx="695400" cy="695450"/>
          </a:xfrm>
        </p:grpSpPr>
        <p:sp>
          <p:nvSpPr>
            <p:cNvPr id="1126" name="Google Shape;1126;p63"/>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7" name="Google Shape;1127;p63"/>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#3: Brute Force Attack Password</a:t>
            </a:r>
            <a:endParaRPr/>
          </a:p>
        </p:txBody>
      </p:sp>
      <p:sp>
        <p:nvSpPr>
          <p:cNvPr id="1133" name="Google Shape;1133;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34" name="Google Shape;1134;p64"/>
          <p:cNvPicPr preferRelativeResize="0"/>
          <p:nvPr/>
        </p:nvPicPr>
        <p:blipFill>
          <a:blip r:embed="rId3">
            <a:alphaModFix/>
          </a:blip>
          <a:stretch>
            <a:fillRect/>
          </a:stretch>
        </p:blipFill>
        <p:spPr>
          <a:xfrm>
            <a:off x="3326338" y="2376662"/>
            <a:ext cx="5683662" cy="2372500"/>
          </a:xfrm>
          <a:prstGeom prst="rect">
            <a:avLst/>
          </a:prstGeom>
          <a:noFill/>
          <a:ln>
            <a:noFill/>
          </a:ln>
        </p:spPr>
      </p:pic>
      <p:sp>
        <p:nvSpPr>
          <p:cNvPr id="1135" name="Google Shape;1135;p64"/>
          <p:cNvSpPr/>
          <p:nvPr/>
        </p:nvSpPr>
        <p:spPr>
          <a:xfrm flipH="1">
            <a:off x="724275" y="1480575"/>
            <a:ext cx="2428500" cy="939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4"/>
          <p:cNvSpPr txBox="1"/>
          <p:nvPr/>
        </p:nvSpPr>
        <p:spPr>
          <a:xfrm>
            <a:off x="724275" y="1422125"/>
            <a:ext cx="2371500" cy="997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Using the Hydra tool to brute force Ashton’s password using the username: ashton.</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137" name="Google Shape;1137;p64"/>
          <p:cNvSpPr/>
          <p:nvPr/>
        </p:nvSpPr>
        <p:spPr>
          <a:xfrm flipH="1">
            <a:off x="724275" y="3181175"/>
            <a:ext cx="2428500" cy="1394700"/>
          </a:xfrm>
          <a:prstGeom prst="round2DiagRect">
            <a:avLst>
              <a:gd fmla="val 28410"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4"/>
          <p:cNvSpPr txBox="1"/>
          <p:nvPr/>
        </p:nvSpPr>
        <p:spPr>
          <a:xfrm>
            <a:off x="769500" y="3122375"/>
            <a:ext cx="2326200" cy="151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exploit granted user shell access into the victim machine to navigate to the secret files.</a:t>
            </a:r>
            <a:endParaRPr sz="1200">
              <a:latin typeface="Roboto"/>
              <a:ea typeface="Roboto"/>
              <a:cs typeface="Roboto"/>
              <a:sym typeface="Roboto"/>
            </a:endParaRPr>
          </a:p>
        </p:txBody>
      </p:sp>
      <p:grpSp>
        <p:nvGrpSpPr>
          <p:cNvPr id="1139" name="Google Shape;1139;p64"/>
          <p:cNvGrpSpPr/>
          <p:nvPr/>
        </p:nvGrpSpPr>
        <p:grpSpPr>
          <a:xfrm>
            <a:off x="457181" y="887903"/>
            <a:ext cx="533372" cy="533480"/>
            <a:chOff x="457200" y="1378813"/>
            <a:chExt cx="695400" cy="695450"/>
          </a:xfrm>
        </p:grpSpPr>
        <p:sp>
          <p:nvSpPr>
            <p:cNvPr id="1140" name="Google Shape;1140;p64"/>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1" name="Google Shape;1141;p64"/>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4"/>
          <p:cNvGrpSpPr/>
          <p:nvPr/>
        </p:nvGrpSpPr>
        <p:grpSpPr>
          <a:xfrm>
            <a:off x="457181" y="2588903"/>
            <a:ext cx="533372" cy="533480"/>
            <a:chOff x="457200" y="1378813"/>
            <a:chExt cx="695400" cy="695450"/>
          </a:xfrm>
        </p:grpSpPr>
        <p:sp>
          <p:nvSpPr>
            <p:cNvPr id="1143" name="Google Shape;1143;p64"/>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4" name="Google Shape;1144;p64"/>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5" name="Google Shape;1145;p64"/>
          <p:cNvPicPr preferRelativeResize="0"/>
          <p:nvPr/>
        </p:nvPicPr>
        <p:blipFill rotWithShape="1">
          <a:blip r:embed="rId4">
            <a:alphaModFix/>
          </a:blip>
          <a:srcRect b="27464" l="0" r="0" t="9543"/>
          <a:stretch/>
        </p:blipFill>
        <p:spPr>
          <a:xfrm>
            <a:off x="3152775" y="1021066"/>
            <a:ext cx="5855426" cy="11880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#4: Hashed Password</a:t>
            </a:r>
            <a:endParaRPr/>
          </a:p>
        </p:txBody>
      </p:sp>
      <p:sp>
        <p:nvSpPr>
          <p:cNvPr id="1151" name="Google Shape;115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52" name="Google Shape;1152;p65"/>
          <p:cNvPicPr preferRelativeResize="0"/>
          <p:nvPr/>
        </p:nvPicPr>
        <p:blipFill>
          <a:blip r:embed="rId3">
            <a:alphaModFix/>
          </a:blip>
          <a:stretch>
            <a:fillRect/>
          </a:stretch>
        </p:blipFill>
        <p:spPr>
          <a:xfrm>
            <a:off x="3254550" y="658125"/>
            <a:ext cx="5570625" cy="1994125"/>
          </a:xfrm>
          <a:prstGeom prst="rect">
            <a:avLst/>
          </a:prstGeom>
          <a:noFill/>
          <a:ln>
            <a:noFill/>
          </a:ln>
        </p:spPr>
      </p:pic>
      <p:sp>
        <p:nvSpPr>
          <p:cNvPr id="1153" name="Google Shape;1153;p65"/>
          <p:cNvSpPr/>
          <p:nvPr/>
        </p:nvSpPr>
        <p:spPr>
          <a:xfrm flipH="1">
            <a:off x="724275" y="1480575"/>
            <a:ext cx="2428500" cy="939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txBox="1"/>
          <p:nvPr/>
        </p:nvSpPr>
        <p:spPr>
          <a:xfrm>
            <a:off x="724275" y="1422125"/>
            <a:ext cx="2653200" cy="997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Using the website md5cracker to find the plaintext of the hashed password for Ryan.</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155" name="Google Shape;1155;p65"/>
          <p:cNvSpPr/>
          <p:nvPr/>
        </p:nvSpPr>
        <p:spPr>
          <a:xfrm flipH="1">
            <a:off x="724275" y="3181175"/>
            <a:ext cx="2428500" cy="1394700"/>
          </a:xfrm>
          <a:prstGeom prst="round2DiagRect">
            <a:avLst>
              <a:gd fmla="val 28410"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5"/>
          <p:cNvSpPr txBox="1"/>
          <p:nvPr/>
        </p:nvSpPr>
        <p:spPr>
          <a:xfrm>
            <a:off x="769500" y="3122375"/>
            <a:ext cx="2559000" cy="151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password granted access to the system through the webDav connection, which allowed the upload of a shell script to attack.</a:t>
            </a:r>
            <a:endParaRPr sz="1200">
              <a:latin typeface="Roboto"/>
              <a:ea typeface="Roboto"/>
              <a:cs typeface="Roboto"/>
              <a:sym typeface="Roboto"/>
            </a:endParaRPr>
          </a:p>
        </p:txBody>
      </p:sp>
      <p:grpSp>
        <p:nvGrpSpPr>
          <p:cNvPr id="1157" name="Google Shape;1157;p65"/>
          <p:cNvGrpSpPr/>
          <p:nvPr/>
        </p:nvGrpSpPr>
        <p:grpSpPr>
          <a:xfrm>
            <a:off x="457181" y="887903"/>
            <a:ext cx="533372" cy="533480"/>
            <a:chOff x="457200" y="1378813"/>
            <a:chExt cx="695400" cy="695450"/>
          </a:xfrm>
        </p:grpSpPr>
        <p:sp>
          <p:nvSpPr>
            <p:cNvPr id="1158" name="Google Shape;1158;p65"/>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9" name="Google Shape;1159;p65"/>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65"/>
          <p:cNvGrpSpPr/>
          <p:nvPr/>
        </p:nvGrpSpPr>
        <p:grpSpPr>
          <a:xfrm>
            <a:off x="457181" y="2588903"/>
            <a:ext cx="533372" cy="533480"/>
            <a:chOff x="457200" y="1378813"/>
            <a:chExt cx="695400" cy="695450"/>
          </a:xfrm>
        </p:grpSpPr>
        <p:sp>
          <p:nvSpPr>
            <p:cNvPr id="1161" name="Google Shape;1161;p65"/>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62" name="Google Shape;1162;p65"/>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3" name="Google Shape;1163;p65"/>
          <p:cNvPicPr preferRelativeResize="0"/>
          <p:nvPr/>
        </p:nvPicPr>
        <p:blipFill>
          <a:blip r:embed="rId4">
            <a:alphaModFix/>
          </a:blip>
          <a:stretch>
            <a:fillRect/>
          </a:stretch>
        </p:blipFill>
        <p:spPr>
          <a:xfrm>
            <a:off x="3480900" y="2804650"/>
            <a:ext cx="3881874" cy="195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6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9" name="Google Shape;1169;p66"/>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70" name="Google Shape;1170;p6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Attack </a:t>
            </a:r>
            <a:r>
              <a:rPr lang="en">
                <a:solidFill>
                  <a:schemeClr val="dk1"/>
                </a:solidFill>
              </a:rPr>
              <a:t>Analysis #1: Identifying the Port Scan</a:t>
            </a:r>
            <a:endParaRPr/>
          </a:p>
        </p:txBody>
      </p:sp>
      <p:sp>
        <p:nvSpPr>
          <p:cNvPr id="1176" name="Google Shape;1176;p67"/>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 </a:t>
            </a:r>
            <a:endParaRPr sz="1200"/>
          </a:p>
          <a:p>
            <a:pPr indent="0" lvl="0" marL="0" rtl="0" algn="r">
              <a:spcBef>
                <a:spcPts val="600"/>
              </a:spcBef>
              <a:spcAft>
                <a:spcPts val="600"/>
              </a:spcAft>
              <a:buNone/>
            </a:pPr>
            <a:r>
              <a:t/>
            </a:r>
            <a:endParaRPr sz="1200"/>
          </a:p>
        </p:txBody>
      </p:sp>
      <p:sp>
        <p:nvSpPr>
          <p:cNvPr id="1177" name="Google Shape;117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8" name="Google Shape;1178;p67"/>
          <p:cNvSpPr txBox="1"/>
          <p:nvPr>
            <p:ph idx="1" type="subTitle"/>
          </p:nvPr>
        </p:nvSpPr>
        <p:spPr>
          <a:xfrm>
            <a:off x="461900" y="675975"/>
            <a:ext cx="78348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Nearly 2</a:t>
            </a:r>
            <a:r>
              <a:rPr lang="en" sz="1200"/>
              <a:t>00,000 hits were sent from 192.168.1.90</a:t>
            </a:r>
            <a:endParaRPr sz="1200"/>
          </a:p>
          <a:p>
            <a:pPr indent="-167640" lvl="0" marL="320040" rtl="0" algn="l">
              <a:spcBef>
                <a:spcPts val="0"/>
              </a:spcBef>
              <a:spcAft>
                <a:spcPts val="0"/>
              </a:spcAft>
              <a:buSzPts val="1200"/>
              <a:buChar char="●"/>
            </a:pPr>
            <a:r>
              <a:rPr lang="en" sz="1200"/>
              <a:t>The nmap ping scan sent requests to the 443 port, displayed in the chart below.</a:t>
            </a:r>
            <a:endParaRPr sz="1200"/>
          </a:p>
        </p:txBody>
      </p:sp>
      <p:pic>
        <p:nvPicPr>
          <p:cNvPr id="1179" name="Google Shape;1179;p67"/>
          <p:cNvPicPr preferRelativeResize="0"/>
          <p:nvPr/>
        </p:nvPicPr>
        <p:blipFill>
          <a:blip r:embed="rId3">
            <a:alphaModFix/>
          </a:blip>
          <a:stretch>
            <a:fillRect/>
          </a:stretch>
        </p:blipFill>
        <p:spPr>
          <a:xfrm>
            <a:off x="582050" y="895900"/>
            <a:ext cx="424701" cy="331225"/>
          </a:xfrm>
          <a:prstGeom prst="rect">
            <a:avLst/>
          </a:prstGeom>
          <a:noFill/>
          <a:ln>
            <a:noFill/>
          </a:ln>
        </p:spPr>
      </p:pic>
      <p:pic>
        <p:nvPicPr>
          <p:cNvPr id="1180" name="Google Shape;1180;p67"/>
          <p:cNvPicPr preferRelativeResize="0"/>
          <p:nvPr/>
        </p:nvPicPr>
        <p:blipFill>
          <a:blip r:embed="rId4">
            <a:alphaModFix/>
          </a:blip>
          <a:stretch>
            <a:fillRect/>
          </a:stretch>
        </p:blipFill>
        <p:spPr>
          <a:xfrm>
            <a:off x="1050398" y="1467800"/>
            <a:ext cx="4496801" cy="299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Attack </a:t>
            </a:r>
            <a:r>
              <a:rPr lang="en">
                <a:solidFill>
                  <a:schemeClr val="dk1"/>
                </a:solidFill>
              </a:rPr>
              <a:t>Analysis #2: Request for Hidden Directory</a:t>
            </a:r>
            <a:endParaRPr>
              <a:solidFill>
                <a:schemeClr val="dk1"/>
              </a:solidFill>
            </a:endParaRPr>
          </a:p>
        </p:txBody>
      </p:sp>
      <p:sp>
        <p:nvSpPr>
          <p:cNvPr id="1186" name="Google Shape;1186;p68"/>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 </a:t>
            </a:r>
            <a:endParaRPr sz="1200"/>
          </a:p>
          <a:p>
            <a:pPr indent="0" lvl="0" marL="0" rtl="0" algn="r">
              <a:spcBef>
                <a:spcPts val="600"/>
              </a:spcBef>
              <a:spcAft>
                <a:spcPts val="600"/>
              </a:spcAft>
              <a:buNone/>
            </a:pPr>
            <a:r>
              <a:t/>
            </a:r>
            <a:endParaRPr sz="1200"/>
          </a:p>
        </p:txBody>
      </p:sp>
      <p:sp>
        <p:nvSpPr>
          <p:cNvPr id="1187" name="Google Shape;1187;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8" name="Google Shape;1188;p68"/>
          <p:cNvSpPr txBox="1"/>
          <p:nvPr>
            <p:ph idx="1" type="subTitle"/>
          </p:nvPr>
        </p:nvSpPr>
        <p:spPr>
          <a:xfrm>
            <a:off x="483500" y="675975"/>
            <a:ext cx="86088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Nearly 5,000 requests for the hidden directory occurred at 5:15pm</a:t>
            </a:r>
            <a:endParaRPr sz="1200"/>
          </a:p>
          <a:p>
            <a:pPr indent="-167640" lvl="0" marL="320040" rtl="0" algn="l">
              <a:spcBef>
                <a:spcPts val="0"/>
              </a:spcBef>
              <a:spcAft>
                <a:spcPts val="0"/>
              </a:spcAft>
              <a:buSzPts val="1200"/>
              <a:buChar char="●"/>
            </a:pPr>
            <a:r>
              <a:rPr lang="en" sz="1200"/>
              <a:t>The file requested was a </a:t>
            </a:r>
            <a:r>
              <a:rPr lang="en" sz="1200"/>
              <a:t>secret</a:t>
            </a:r>
            <a:r>
              <a:rPr lang="en" sz="1200"/>
              <a:t> folder hidden within the company folders.</a:t>
            </a:r>
            <a:endParaRPr sz="1200"/>
          </a:p>
          <a:p>
            <a:pPr indent="-171450" lvl="0" marL="323850" rtl="0" algn="l">
              <a:spcBef>
                <a:spcPts val="0"/>
              </a:spcBef>
              <a:spcAft>
                <a:spcPts val="0"/>
              </a:spcAft>
              <a:buSzPts val="1200"/>
              <a:buChar char="●"/>
            </a:pPr>
            <a:r>
              <a:rPr lang="en" sz="1200"/>
              <a:t>The secret folder contained instructions on how to access the webdav server using Ryan’s account. </a:t>
            </a:r>
            <a:endParaRPr sz="1200"/>
          </a:p>
          <a:p>
            <a:pPr indent="-167640" lvl="0" marL="320040" rtl="0" algn="l">
              <a:spcBef>
                <a:spcPts val="0"/>
              </a:spcBef>
              <a:spcAft>
                <a:spcPts val="0"/>
              </a:spcAft>
              <a:buSzPts val="1200"/>
              <a:buChar char="●"/>
            </a:pPr>
            <a:r>
              <a:rPr lang="en" sz="1200">
                <a:solidFill>
                  <a:schemeClr val="dk1"/>
                </a:solidFill>
              </a:rPr>
              <a:t>The secret folder</a:t>
            </a:r>
            <a:r>
              <a:rPr lang="en" sz="1200"/>
              <a:t> also included a hashed password.</a:t>
            </a:r>
            <a:endParaRPr sz="1200"/>
          </a:p>
        </p:txBody>
      </p:sp>
      <p:pic>
        <p:nvPicPr>
          <p:cNvPr id="1189" name="Google Shape;1189;p68"/>
          <p:cNvPicPr preferRelativeResize="0"/>
          <p:nvPr/>
        </p:nvPicPr>
        <p:blipFill>
          <a:blip r:embed="rId3">
            <a:alphaModFix/>
          </a:blip>
          <a:stretch>
            <a:fillRect/>
          </a:stretch>
        </p:blipFill>
        <p:spPr>
          <a:xfrm>
            <a:off x="409925" y="1584650"/>
            <a:ext cx="6618900" cy="3280600"/>
          </a:xfrm>
          <a:prstGeom prst="rect">
            <a:avLst/>
          </a:prstGeom>
          <a:noFill/>
          <a:ln>
            <a:noFill/>
          </a:ln>
        </p:spPr>
      </p:pic>
      <p:pic>
        <p:nvPicPr>
          <p:cNvPr id="1190" name="Google Shape;1190;p68"/>
          <p:cNvPicPr preferRelativeResize="0"/>
          <p:nvPr/>
        </p:nvPicPr>
        <p:blipFill>
          <a:blip r:embed="rId4">
            <a:alphaModFix/>
          </a:blip>
          <a:stretch>
            <a:fillRect/>
          </a:stretch>
        </p:blipFill>
        <p:spPr>
          <a:xfrm>
            <a:off x="3050100" y="1789950"/>
            <a:ext cx="5055100" cy="2481125"/>
          </a:xfrm>
          <a:prstGeom prst="rect">
            <a:avLst/>
          </a:prstGeom>
          <a:noFill/>
          <a:ln>
            <a:noFill/>
          </a:ln>
        </p:spPr>
      </p:pic>
      <p:pic>
        <p:nvPicPr>
          <p:cNvPr id="1191" name="Google Shape;1191;p68"/>
          <p:cNvPicPr preferRelativeResize="0"/>
          <p:nvPr/>
        </p:nvPicPr>
        <p:blipFill>
          <a:blip r:embed="rId5">
            <a:alphaModFix/>
          </a:blip>
          <a:stretch>
            <a:fillRect/>
          </a:stretch>
        </p:blipFill>
        <p:spPr>
          <a:xfrm>
            <a:off x="582050" y="895900"/>
            <a:ext cx="424701" cy="33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Attack </a:t>
            </a:r>
            <a:r>
              <a:rPr lang="en">
                <a:solidFill>
                  <a:schemeClr val="dk1"/>
                </a:solidFill>
              </a:rPr>
              <a:t>Analysis #3: Uncovering the Brute Force Attack</a:t>
            </a:r>
            <a:endParaRPr>
              <a:solidFill>
                <a:schemeClr val="dk1"/>
              </a:solidFill>
            </a:endParaRPr>
          </a:p>
        </p:txBody>
      </p:sp>
      <p:sp>
        <p:nvSpPr>
          <p:cNvPr id="1197" name="Google Shape;1197;p69"/>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 </a:t>
            </a:r>
            <a:endParaRPr sz="1200"/>
          </a:p>
          <a:p>
            <a:pPr indent="0" lvl="0" marL="0" rtl="0" algn="r">
              <a:spcBef>
                <a:spcPts val="600"/>
              </a:spcBef>
              <a:spcAft>
                <a:spcPts val="600"/>
              </a:spcAft>
              <a:buNone/>
            </a:pPr>
            <a:r>
              <a:t/>
            </a:r>
            <a:endParaRPr sz="1200"/>
          </a:p>
        </p:txBody>
      </p:sp>
      <p:sp>
        <p:nvSpPr>
          <p:cNvPr id="1198" name="Google Shape;1198;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99" name="Google Shape;1199;p69"/>
          <p:cNvPicPr preferRelativeResize="0"/>
          <p:nvPr/>
        </p:nvPicPr>
        <p:blipFill>
          <a:blip r:embed="rId3">
            <a:alphaModFix/>
          </a:blip>
          <a:stretch>
            <a:fillRect/>
          </a:stretch>
        </p:blipFill>
        <p:spPr>
          <a:xfrm>
            <a:off x="2557313" y="4585425"/>
            <a:ext cx="6296025" cy="331225"/>
          </a:xfrm>
          <a:prstGeom prst="rect">
            <a:avLst/>
          </a:prstGeom>
          <a:noFill/>
          <a:ln>
            <a:noFill/>
          </a:ln>
        </p:spPr>
      </p:pic>
      <p:pic>
        <p:nvPicPr>
          <p:cNvPr id="1200" name="Google Shape;1200;p69"/>
          <p:cNvPicPr preferRelativeResize="0"/>
          <p:nvPr/>
        </p:nvPicPr>
        <p:blipFill>
          <a:blip r:embed="rId4">
            <a:alphaModFix/>
          </a:blip>
          <a:stretch>
            <a:fillRect/>
          </a:stretch>
        </p:blipFill>
        <p:spPr>
          <a:xfrm>
            <a:off x="582050" y="2324500"/>
            <a:ext cx="6859075" cy="2532225"/>
          </a:xfrm>
          <a:prstGeom prst="rect">
            <a:avLst/>
          </a:prstGeom>
          <a:noFill/>
          <a:ln>
            <a:noFill/>
          </a:ln>
        </p:spPr>
      </p:pic>
      <p:sp>
        <p:nvSpPr>
          <p:cNvPr id="1201" name="Google Shape;1201;p69"/>
          <p:cNvSpPr txBox="1"/>
          <p:nvPr>
            <p:ph idx="1" type="subTitle"/>
          </p:nvPr>
        </p:nvSpPr>
        <p:spPr>
          <a:xfrm>
            <a:off x="483500" y="675975"/>
            <a:ext cx="8608800" cy="971700"/>
          </a:xfrm>
          <a:prstGeom prst="rect">
            <a:avLst/>
          </a:prstGeom>
        </p:spPr>
        <p:txBody>
          <a:bodyPr anchorCtr="0" anchor="t" bIns="0" lIns="457200" spcFirstLastPara="1" rIns="457200" wrap="square" tIns="91425">
            <a:noAutofit/>
          </a:bodyPr>
          <a:lstStyle/>
          <a:p>
            <a:pPr indent="-190500" lvl="0" marL="342900" rtl="0" algn="l">
              <a:spcBef>
                <a:spcPts val="0"/>
              </a:spcBef>
              <a:spcAft>
                <a:spcPts val="0"/>
              </a:spcAft>
              <a:buClr>
                <a:schemeClr val="dk1"/>
              </a:buClr>
              <a:buSzPts val="1200"/>
              <a:buChar char="●"/>
            </a:pPr>
            <a:r>
              <a:rPr lang="en" sz="1200">
                <a:solidFill>
                  <a:schemeClr val="dk1"/>
                </a:solidFill>
              </a:rPr>
              <a:t>Over 15,000</a:t>
            </a:r>
            <a:r>
              <a:rPr lang="en" sz="1200">
                <a:solidFill>
                  <a:schemeClr val="dk1"/>
                </a:solidFill>
              </a:rPr>
              <a:t> requests were made during the attack</a:t>
            </a:r>
            <a:endParaRPr sz="1200">
              <a:solidFill>
                <a:schemeClr val="dk1"/>
              </a:solidFill>
            </a:endParaRPr>
          </a:p>
          <a:p>
            <a:pPr indent="-190500" lvl="0" marL="342900" rtl="0" algn="l">
              <a:spcBef>
                <a:spcPts val="0"/>
              </a:spcBef>
              <a:spcAft>
                <a:spcPts val="0"/>
              </a:spcAft>
              <a:buClr>
                <a:schemeClr val="dk1"/>
              </a:buClr>
              <a:buSzPts val="1200"/>
              <a:buChar char="●"/>
            </a:pPr>
            <a:r>
              <a:rPr lang="en" sz="1200">
                <a:solidFill>
                  <a:schemeClr val="dk1"/>
                </a:solidFill>
              </a:rPr>
              <a:t>From the 15,000+ requests for password protected secret_folder, only 2 were successful considering the file inside the directory.</a:t>
            </a:r>
            <a:endParaRPr sz="1200"/>
          </a:p>
        </p:txBody>
      </p:sp>
      <p:pic>
        <p:nvPicPr>
          <p:cNvPr id="1202" name="Google Shape;1202;p69"/>
          <p:cNvPicPr preferRelativeResize="0"/>
          <p:nvPr/>
        </p:nvPicPr>
        <p:blipFill>
          <a:blip r:embed="rId5">
            <a:alphaModFix/>
          </a:blip>
          <a:stretch>
            <a:fillRect/>
          </a:stretch>
        </p:blipFill>
        <p:spPr>
          <a:xfrm>
            <a:off x="582050" y="895900"/>
            <a:ext cx="424701" cy="331225"/>
          </a:xfrm>
          <a:prstGeom prst="rect">
            <a:avLst/>
          </a:prstGeom>
          <a:noFill/>
          <a:ln>
            <a:noFill/>
          </a:ln>
        </p:spPr>
      </p:pic>
      <p:pic>
        <p:nvPicPr>
          <p:cNvPr id="1203" name="Google Shape;1203;p69"/>
          <p:cNvPicPr preferRelativeResize="0"/>
          <p:nvPr/>
        </p:nvPicPr>
        <p:blipFill rotWithShape="1">
          <a:blip r:embed="rId6">
            <a:alphaModFix/>
          </a:blip>
          <a:srcRect b="48766" l="0" r="0" t="4333"/>
          <a:stretch/>
        </p:blipFill>
        <p:spPr>
          <a:xfrm>
            <a:off x="3184550" y="1516125"/>
            <a:ext cx="5473850" cy="1858375"/>
          </a:xfrm>
          <a:prstGeom prst="rect">
            <a:avLst/>
          </a:prstGeom>
          <a:noFill/>
          <a:ln>
            <a:noFill/>
          </a:ln>
        </p:spPr>
      </p:pic>
      <p:sp>
        <p:nvSpPr>
          <p:cNvPr id="1204" name="Google Shape;1204;p69"/>
          <p:cNvSpPr/>
          <p:nvPr/>
        </p:nvSpPr>
        <p:spPr>
          <a:xfrm>
            <a:off x="3307150" y="1846325"/>
            <a:ext cx="5473800" cy="628800"/>
          </a:xfrm>
          <a:prstGeom prst="rect">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Attack </a:t>
            </a:r>
            <a:r>
              <a:rPr lang="en">
                <a:solidFill>
                  <a:schemeClr val="dk1"/>
                </a:solidFill>
              </a:rPr>
              <a:t>Analysis #4: Finding the WebDAV Connection</a:t>
            </a:r>
            <a:endParaRPr>
              <a:solidFill>
                <a:schemeClr val="dk1"/>
              </a:solidFill>
            </a:endParaRPr>
          </a:p>
        </p:txBody>
      </p:sp>
      <p:sp>
        <p:nvSpPr>
          <p:cNvPr id="1210" name="Google Shape;1210;p70"/>
          <p:cNvSpPr txBox="1"/>
          <p:nvPr>
            <p:ph idx="1" type="subTitle"/>
          </p:nvPr>
        </p:nvSpPr>
        <p:spPr>
          <a:xfrm>
            <a:off x="0" y="675975"/>
            <a:ext cx="4114800" cy="1269600"/>
          </a:xfrm>
          <a:prstGeom prst="rect">
            <a:avLst/>
          </a:prstGeom>
        </p:spPr>
        <p:txBody>
          <a:bodyPr anchorCtr="0" anchor="t" bIns="0" lIns="457200" spcFirstLastPara="1" rIns="457200" wrap="square" tIns="91425">
            <a:noAutofit/>
          </a:bodyPr>
          <a:lstStyle/>
          <a:p>
            <a:pPr indent="0" lvl="0" marL="0" rtl="0" algn="r">
              <a:spcBef>
                <a:spcPts val="0"/>
              </a:spcBef>
              <a:spcAft>
                <a:spcPts val="0"/>
              </a:spcAft>
              <a:buNone/>
            </a:pPr>
            <a:r>
              <a:rPr lang="en" sz="1200"/>
              <a:t> </a:t>
            </a:r>
            <a:endParaRPr sz="1200"/>
          </a:p>
          <a:p>
            <a:pPr indent="0" lvl="0" marL="0" rtl="0" algn="r">
              <a:spcBef>
                <a:spcPts val="600"/>
              </a:spcBef>
              <a:spcAft>
                <a:spcPts val="600"/>
              </a:spcAft>
              <a:buNone/>
            </a:pPr>
            <a:r>
              <a:t/>
            </a:r>
            <a:endParaRPr sz="1200"/>
          </a:p>
        </p:txBody>
      </p:sp>
      <p:sp>
        <p:nvSpPr>
          <p:cNvPr id="1211" name="Google Shape;1211;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2" name="Google Shape;1212;p70"/>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pic>
        <p:nvPicPr>
          <p:cNvPr id="1213" name="Google Shape;1213;p70"/>
          <p:cNvPicPr preferRelativeResize="0"/>
          <p:nvPr/>
        </p:nvPicPr>
        <p:blipFill>
          <a:blip r:embed="rId3">
            <a:alphaModFix/>
          </a:blip>
          <a:stretch>
            <a:fillRect/>
          </a:stretch>
        </p:blipFill>
        <p:spPr>
          <a:xfrm>
            <a:off x="367338" y="3047625"/>
            <a:ext cx="8645025" cy="1869025"/>
          </a:xfrm>
          <a:prstGeom prst="rect">
            <a:avLst/>
          </a:prstGeom>
          <a:noFill/>
          <a:ln>
            <a:noFill/>
          </a:ln>
        </p:spPr>
      </p:pic>
      <p:pic>
        <p:nvPicPr>
          <p:cNvPr id="1214" name="Google Shape;1214;p70"/>
          <p:cNvPicPr preferRelativeResize="0"/>
          <p:nvPr/>
        </p:nvPicPr>
        <p:blipFill>
          <a:blip r:embed="rId4">
            <a:alphaModFix/>
          </a:blip>
          <a:stretch>
            <a:fillRect/>
          </a:stretch>
        </p:blipFill>
        <p:spPr>
          <a:xfrm>
            <a:off x="367350" y="1399073"/>
            <a:ext cx="8409299" cy="1648552"/>
          </a:xfrm>
          <a:prstGeom prst="rect">
            <a:avLst/>
          </a:prstGeom>
          <a:noFill/>
          <a:ln>
            <a:noFill/>
          </a:ln>
        </p:spPr>
      </p:pic>
      <p:sp>
        <p:nvSpPr>
          <p:cNvPr id="1215" name="Google Shape;1215;p70"/>
          <p:cNvSpPr txBox="1"/>
          <p:nvPr>
            <p:ph idx="1" type="subTitle"/>
          </p:nvPr>
        </p:nvSpPr>
        <p:spPr>
          <a:xfrm>
            <a:off x="483500" y="675975"/>
            <a:ext cx="8608800" cy="971700"/>
          </a:xfrm>
          <a:prstGeom prst="rect">
            <a:avLst/>
          </a:prstGeom>
        </p:spPr>
        <p:txBody>
          <a:bodyPr anchorCtr="0" anchor="t" bIns="0" lIns="457200" spcFirstLastPara="1" rIns="457200" wrap="square" tIns="91425">
            <a:noAutofit/>
          </a:bodyPr>
          <a:lstStyle/>
          <a:p>
            <a:pPr indent="-190500" lvl="0" marL="342900" rtl="0" algn="l">
              <a:spcBef>
                <a:spcPts val="0"/>
              </a:spcBef>
              <a:spcAft>
                <a:spcPts val="0"/>
              </a:spcAft>
              <a:buClr>
                <a:schemeClr val="dk1"/>
              </a:buClr>
              <a:buSzPts val="1200"/>
              <a:buChar char="●"/>
            </a:pPr>
            <a:r>
              <a:rPr lang="en" sz="1200">
                <a:solidFill>
                  <a:schemeClr val="dk1"/>
                </a:solidFill>
              </a:rPr>
              <a:t>Requests to the </a:t>
            </a:r>
            <a:r>
              <a:rPr lang="en" sz="1200">
                <a:solidFill>
                  <a:schemeClr val="dk1"/>
                </a:solidFill>
              </a:rPr>
              <a:t>webDav directory totaled over 100.</a:t>
            </a:r>
            <a:endParaRPr sz="1200">
              <a:solidFill>
                <a:schemeClr val="dk1"/>
              </a:solidFill>
            </a:endParaRPr>
          </a:p>
          <a:p>
            <a:pPr indent="-190500" lvl="0" marL="342900" rtl="0" algn="l">
              <a:spcBef>
                <a:spcPts val="0"/>
              </a:spcBef>
              <a:spcAft>
                <a:spcPts val="0"/>
              </a:spcAft>
              <a:buClr>
                <a:schemeClr val="dk1"/>
              </a:buClr>
              <a:buSzPts val="1200"/>
              <a:buChar char="●"/>
            </a:pPr>
            <a:r>
              <a:rPr lang="en" sz="1200">
                <a:solidFill>
                  <a:schemeClr val="dk1"/>
                </a:solidFill>
              </a:rPr>
              <a:t>The shell.php file was requested 30 times and was a part of the red team’s shell attack to start listening for activity on the victim machine.</a:t>
            </a:r>
            <a:endParaRPr sz="1200">
              <a:solidFill>
                <a:schemeClr val="dk1"/>
              </a:solidFill>
            </a:endParaRPr>
          </a:p>
        </p:txBody>
      </p:sp>
      <p:pic>
        <p:nvPicPr>
          <p:cNvPr id="1216" name="Google Shape;1216;p70"/>
          <p:cNvPicPr preferRelativeResize="0"/>
          <p:nvPr/>
        </p:nvPicPr>
        <p:blipFill>
          <a:blip r:embed="rId5">
            <a:alphaModFix/>
          </a:blip>
          <a:stretch>
            <a:fillRect/>
          </a:stretch>
        </p:blipFill>
        <p:spPr>
          <a:xfrm>
            <a:off x="582050" y="895900"/>
            <a:ext cx="424701" cy="331225"/>
          </a:xfrm>
          <a:prstGeom prst="rect">
            <a:avLst/>
          </a:prstGeom>
          <a:noFill/>
          <a:ln>
            <a:noFill/>
          </a:ln>
        </p:spPr>
      </p:pic>
      <p:sp>
        <p:nvSpPr>
          <p:cNvPr id="1217" name="Google Shape;1217;p70"/>
          <p:cNvSpPr/>
          <p:nvPr/>
        </p:nvSpPr>
        <p:spPr>
          <a:xfrm>
            <a:off x="297950" y="3726350"/>
            <a:ext cx="8689200" cy="814200"/>
          </a:xfrm>
          <a:prstGeom prst="rect">
            <a:avLst/>
          </a:prstGeom>
          <a:noFill/>
          <a:ln cap="flat" cmpd="sng" w="1143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7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223" name="Google Shape;1223;p71"/>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System Hardening</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Strategy #1: Blocking the Port Scan</a:t>
            </a:r>
            <a:endParaRPr/>
          </a:p>
        </p:txBody>
      </p:sp>
      <p:sp>
        <p:nvSpPr>
          <p:cNvPr id="1229" name="Google Shape;122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0" name="Google Shape;1230;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Set an alarm to send an [email, text, console] alert when a firewall detects consecutive scan requests.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dk1"/>
                </a:solidFill>
              </a:rPr>
              <a:t>Initial threshold:</a:t>
            </a:r>
            <a:endParaRPr sz="1400"/>
          </a:p>
          <a:p>
            <a:pPr indent="-317500" lvl="0" marL="457200" rtl="0" algn="l">
              <a:spcBef>
                <a:spcPts val="0"/>
              </a:spcBef>
              <a:spcAft>
                <a:spcPts val="0"/>
              </a:spcAft>
              <a:buSzPts val="1400"/>
              <a:buChar char="●"/>
            </a:pPr>
            <a:r>
              <a:rPr lang="en" sz="1400"/>
              <a:t>more than 10 port scans in a minute </a:t>
            </a:r>
            <a:endParaRPr sz="1400"/>
          </a:p>
          <a:p>
            <a:pPr indent="-317500" lvl="0" marL="457200" rtl="0" algn="l">
              <a:spcBef>
                <a:spcPts val="0"/>
              </a:spcBef>
              <a:spcAft>
                <a:spcPts val="0"/>
              </a:spcAft>
              <a:buSzPts val="1400"/>
              <a:buChar char="●"/>
            </a:pPr>
            <a:r>
              <a:rPr lang="en" sz="1400"/>
              <a:t>more than 100 consecutive requests.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Most firewalls can detect such scanning, allowing intervention in real time.</a:t>
            </a:r>
            <a:endParaRPr sz="1400"/>
          </a:p>
        </p:txBody>
      </p:sp>
      <p:sp>
        <p:nvSpPr>
          <p:cNvPr id="1231" name="Google Shape;1231;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Enable only the traffic you need to access internal hosts and deny everything else.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Disable ICMP (ping) request/response - especially for port 80.</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29" name="Google Shape;1029;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55"/>
          <p:cNvGrpSpPr/>
          <p:nvPr/>
        </p:nvGrpSpPr>
        <p:grpSpPr>
          <a:xfrm>
            <a:off x="457200" y="2228725"/>
            <a:ext cx="776889" cy="621300"/>
            <a:chOff x="457200" y="1378813"/>
            <a:chExt cx="776889" cy="621300"/>
          </a:xfrm>
        </p:grpSpPr>
        <p:sp>
          <p:nvSpPr>
            <p:cNvPr id="1031" name="Google Shape;1031;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2" name="Google Shape;1032;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5"/>
          <p:cNvGrpSpPr/>
          <p:nvPr/>
        </p:nvGrpSpPr>
        <p:grpSpPr>
          <a:xfrm>
            <a:off x="457200" y="3073850"/>
            <a:ext cx="776889" cy="621300"/>
            <a:chOff x="457200" y="1378813"/>
            <a:chExt cx="776889" cy="621300"/>
          </a:xfrm>
        </p:grpSpPr>
        <p:sp>
          <p:nvSpPr>
            <p:cNvPr id="1034" name="Google Shape;1034;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5" name="Google Shape;1035;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55"/>
          <p:cNvGrpSpPr/>
          <p:nvPr/>
        </p:nvGrpSpPr>
        <p:grpSpPr>
          <a:xfrm>
            <a:off x="457200" y="3923750"/>
            <a:ext cx="776889" cy="621300"/>
            <a:chOff x="457200" y="1378813"/>
            <a:chExt cx="776889" cy="621300"/>
          </a:xfrm>
        </p:grpSpPr>
        <p:sp>
          <p:nvSpPr>
            <p:cNvPr id="1037" name="Google Shape;1037;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8" name="Google Shape;1038;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0" name="Google Shape;1040;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4" name="Google Shape;1044;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5" name="Google Shape;1045;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Strategy #2: Identify </a:t>
            </a:r>
            <a:r>
              <a:rPr lang="en"/>
              <a:t>Request for Hidden Directory</a:t>
            </a:r>
            <a:endParaRPr/>
          </a:p>
        </p:txBody>
      </p:sp>
      <p:sp>
        <p:nvSpPr>
          <p:cNvPr id="1237" name="Google Shape;123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8" name="Google Shape;1238;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chemeClr val="dk1"/>
                </a:solidFill>
              </a:rPr>
              <a:t>Set an alarm to send an [email, text, console] alert</a:t>
            </a:r>
            <a:r>
              <a:rPr lang="en" sz="1400"/>
              <a:t> in the event of any attempt to access this directory or files.</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solidFill>
                  <a:schemeClr val="dk1"/>
                </a:solidFill>
              </a:rPr>
              <a:t>Initial threshold:</a:t>
            </a:r>
            <a:r>
              <a:rPr lang="en" sz="1400"/>
              <a:t> more than one attempt.</a:t>
            </a:r>
            <a:endParaRPr sz="1400"/>
          </a:p>
          <a:p>
            <a:pPr indent="0" lvl="0" marL="0" rtl="0" algn="l">
              <a:spcBef>
                <a:spcPts val="0"/>
              </a:spcBef>
              <a:spcAft>
                <a:spcPts val="0"/>
              </a:spcAft>
              <a:buNone/>
            </a:pPr>
            <a:r>
              <a:t/>
            </a:r>
            <a:endParaRPr sz="1400"/>
          </a:p>
        </p:txBody>
      </p:sp>
      <p:sp>
        <p:nvSpPr>
          <p:cNvPr id="1239" name="Google Shape;1239;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Identify if external access to the directory is necessary. (Risk </a:t>
            </a:r>
            <a:r>
              <a:rPr lang="en" sz="1400"/>
              <a:t>analysis</a:t>
            </a:r>
            <a:r>
              <a:rPr lang="en" sz="1400"/>
              <a:t>)</a:t>
            </a:r>
            <a:endParaRPr sz="1400"/>
          </a:p>
          <a:p>
            <a:pPr indent="-317500" lvl="0" marL="457200" rtl="0" algn="l">
              <a:spcBef>
                <a:spcPts val="0"/>
              </a:spcBef>
              <a:spcAft>
                <a:spcPts val="0"/>
              </a:spcAft>
              <a:buSzPts val="1400"/>
              <a:buChar char="●"/>
            </a:pPr>
            <a:r>
              <a:rPr lang="en" sz="1400"/>
              <a:t>If possible, remove the directory and file from the server.  </a:t>
            </a:r>
            <a:endParaRPr sz="1400"/>
          </a:p>
          <a:p>
            <a:pPr indent="-317500" lvl="0" marL="457200" rtl="0" algn="l">
              <a:spcBef>
                <a:spcPts val="0"/>
              </a:spcBef>
              <a:spcAft>
                <a:spcPts val="0"/>
              </a:spcAft>
              <a:buSzPts val="1400"/>
              <a:buChar char="●"/>
            </a:pPr>
            <a:r>
              <a:rPr lang="en" sz="1400"/>
              <a:t>If necessary, move the directory to a safer location or offline location.</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Strategy #3: Preventing Brute Force Attacks</a:t>
            </a:r>
            <a:endParaRPr/>
          </a:p>
        </p:txBody>
      </p:sp>
      <p:sp>
        <p:nvSpPr>
          <p:cNvPr id="1245" name="Google Shape;124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6" name="Google Shape;1246;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chemeClr val="dk1"/>
                </a:solidFill>
              </a:rPr>
              <a:t>Set an alarm to send an [email, text, console] alert in the event</a:t>
            </a:r>
            <a:r>
              <a:rPr lang="en" sz="1400"/>
              <a:t> ‘401’ Unauthorized is returned from any server (that would reduce false alarms for </a:t>
            </a:r>
            <a:r>
              <a:rPr lang="en" sz="1400"/>
              <a:t>legitimate</a:t>
            </a:r>
            <a:r>
              <a:rPr lang="en" sz="1400"/>
              <a:t> forgotten password).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dk1"/>
                </a:solidFill>
              </a:rPr>
              <a:t>Initial threshold: </a:t>
            </a:r>
            <a:r>
              <a:rPr lang="en" sz="1400"/>
              <a:t>10</a:t>
            </a:r>
            <a:r>
              <a:rPr lang="en" sz="1400"/>
              <a:t> attempts in one hour.</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In addition, set an alarm for the ‘user_agent,original’ value includes ‘Hydra’.</a:t>
            </a:r>
            <a:endParaRPr sz="1400"/>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Initial threshold: one value</a:t>
            </a:r>
            <a:endParaRPr sz="1400"/>
          </a:p>
        </p:txBody>
      </p:sp>
      <p:sp>
        <p:nvSpPr>
          <p:cNvPr id="1247" name="Google Shape;1247;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Implement rules to revoke access for a specified period of time following ‘401’ unauthorized attempts (e.g., automatically drop traffic from the offending IP address for period of one hour).</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Display a lockout message and lock the page from login for a temporary period of time from users with multiple attempts.</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Strategy #4: Detecting</a:t>
            </a:r>
            <a:r>
              <a:rPr lang="en"/>
              <a:t> WebDAV Connections</a:t>
            </a:r>
            <a:endParaRPr/>
          </a:p>
        </p:txBody>
      </p:sp>
      <p:sp>
        <p:nvSpPr>
          <p:cNvPr id="1253" name="Google Shape;125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4" name="Google Shape;1254;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chemeClr val="dk1"/>
                </a:solidFill>
              </a:rPr>
              <a:t>Set an alarm to send an [email, text, console] alert</a:t>
            </a:r>
            <a:r>
              <a:rPr lang="en" sz="1400"/>
              <a:t> anytime this directory is accessed by a machine other than those explicitly identified as requiring access.</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Initial threshold: more than one attempt.</a:t>
            </a:r>
            <a:endParaRPr sz="1400"/>
          </a:p>
          <a:p>
            <a:pPr indent="0" lvl="0" marL="0" rtl="0" algn="l">
              <a:spcBef>
                <a:spcPts val="0"/>
              </a:spcBef>
              <a:spcAft>
                <a:spcPts val="0"/>
              </a:spcAft>
              <a:buNone/>
            </a:pPr>
            <a:r>
              <a:t/>
            </a:r>
            <a:endParaRPr sz="1400"/>
          </a:p>
        </p:txBody>
      </p:sp>
      <p:sp>
        <p:nvSpPr>
          <p:cNvPr id="1255" name="Google Shape;1255;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Remove accessibility to this shared folder from the web interface.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Connections to this shared folder could be restricted by machine with a firewall rules.</a:t>
            </a:r>
            <a:endParaRPr sz="1400"/>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61" name="Google Shape;1261;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2" name="Google Shape;1262;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chemeClr val="dk1"/>
                </a:solidFill>
              </a:rPr>
              <a:t>Set an alarm to send an [email, text, console] alert any time  ‘.php’ file is uploaded to a server.</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solidFill>
                  <a:schemeClr val="dk1"/>
                </a:solidFill>
              </a:rPr>
              <a:t>Initial threshold:</a:t>
            </a:r>
            <a:r>
              <a:rPr lang="en" sz="1400"/>
              <a:t> every attempt.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solidFill>
                  <a:schemeClr val="dk1"/>
                </a:solidFill>
              </a:rPr>
              <a:t>Set an alarm to send an [email, text, console] alert for traffic moving over ports such as “4444” that are default ports for tools such as metasploit.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Initial threshold: every attempt.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63" name="Google Shape;1263;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Remove access to upload files to this directory over the web interface.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Intentionally restrict or block access as possible.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Review</a:t>
            </a:r>
            <a:endParaRPr>
              <a:solidFill>
                <a:schemeClr val="dk1"/>
              </a:solidFill>
            </a:endParaRPr>
          </a:p>
          <a:p>
            <a:pPr indent="0" lvl="0" marL="0" rtl="0" algn="l">
              <a:spcBef>
                <a:spcPts val="0"/>
              </a:spcBef>
              <a:spcAft>
                <a:spcPts val="0"/>
              </a:spcAft>
              <a:buNone/>
            </a:pPr>
            <a:r>
              <a:t/>
            </a:r>
            <a:endParaRPr/>
          </a:p>
        </p:txBody>
      </p:sp>
      <p:sp>
        <p:nvSpPr>
          <p:cNvPr id="1269" name="Google Shape;1269;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presentation identified:</a:t>
            </a:r>
            <a:endParaRPr/>
          </a:p>
        </p:txBody>
      </p:sp>
      <p:sp>
        <p:nvSpPr>
          <p:cNvPr id="1270" name="Google Shape;1270;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1" name="Google Shape;1271;p7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7"/>
          <p:cNvGrpSpPr/>
          <p:nvPr/>
        </p:nvGrpSpPr>
        <p:grpSpPr>
          <a:xfrm>
            <a:off x="457200" y="1378813"/>
            <a:ext cx="776889" cy="621300"/>
            <a:chOff x="457200" y="1378813"/>
            <a:chExt cx="776889" cy="621300"/>
          </a:xfrm>
        </p:grpSpPr>
        <p:sp>
          <p:nvSpPr>
            <p:cNvPr id="1273" name="Google Shape;1273;p77"/>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74" name="Google Shape;1274;p77"/>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77"/>
          <p:cNvGrpSpPr/>
          <p:nvPr/>
        </p:nvGrpSpPr>
        <p:grpSpPr>
          <a:xfrm>
            <a:off x="457200" y="2228725"/>
            <a:ext cx="776889" cy="621300"/>
            <a:chOff x="457200" y="1378813"/>
            <a:chExt cx="776889" cy="621300"/>
          </a:xfrm>
        </p:grpSpPr>
        <p:sp>
          <p:nvSpPr>
            <p:cNvPr id="1276" name="Google Shape;1276;p7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7" name="Google Shape;1277;p77"/>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77"/>
          <p:cNvGrpSpPr/>
          <p:nvPr/>
        </p:nvGrpSpPr>
        <p:grpSpPr>
          <a:xfrm>
            <a:off x="457200" y="3073850"/>
            <a:ext cx="776889" cy="621300"/>
            <a:chOff x="457200" y="1378813"/>
            <a:chExt cx="776889" cy="621300"/>
          </a:xfrm>
        </p:grpSpPr>
        <p:sp>
          <p:nvSpPr>
            <p:cNvPr id="1279" name="Google Shape;1279;p77"/>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0" name="Google Shape;1280;p77"/>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77"/>
          <p:cNvGrpSpPr/>
          <p:nvPr/>
        </p:nvGrpSpPr>
        <p:grpSpPr>
          <a:xfrm>
            <a:off x="457200" y="3923750"/>
            <a:ext cx="776889" cy="621300"/>
            <a:chOff x="457200" y="1378813"/>
            <a:chExt cx="776889" cy="621300"/>
          </a:xfrm>
        </p:grpSpPr>
        <p:sp>
          <p:nvSpPr>
            <p:cNvPr id="1282" name="Google Shape;1282;p7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3" name="Google Shape;1283;p7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77"/>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Diagram</a:t>
            </a:r>
            <a:endParaRPr b="1" sz="1800">
              <a:solidFill>
                <a:schemeClr val="dk1"/>
              </a:solidFill>
              <a:latin typeface="Roboto"/>
              <a:ea typeface="Roboto"/>
              <a:cs typeface="Roboto"/>
              <a:sym typeface="Roboto"/>
            </a:endParaRPr>
          </a:p>
        </p:txBody>
      </p:sp>
      <p:sp>
        <p:nvSpPr>
          <p:cNvPr id="1285" name="Google Shape;1285;p7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 - Vulnerabilities and Exploitations</a:t>
            </a:r>
            <a:endParaRPr sz="1800">
              <a:solidFill>
                <a:schemeClr val="dk1"/>
              </a:solidFill>
              <a:latin typeface="Roboto"/>
              <a:ea typeface="Roboto"/>
              <a:cs typeface="Roboto"/>
              <a:sym typeface="Roboto"/>
            </a:endParaRPr>
          </a:p>
        </p:txBody>
      </p:sp>
      <p:sp>
        <p:nvSpPr>
          <p:cNvPr id="1289" name="Google Shape;1289;p77"/>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290" name="Google Shape;1290;p77"/>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78"/>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 sz="7200"/>
              <a:t>Questions?</a:t>
            </a:r>
            <a:endParaRPr sz="7200">
              <a:latin typeface="Roboto"/>
              <a:ea typeface="Roboto"/>
              <a:cs typeface="Roboto"/>
              <a:sym typeface="Roboto"/>
            </a:endParaRPr>
          </a:p>
        </p:txBody>
      </p:sp>
      <p:sp>
        <p:nvSpPr>
          <p:cNvPr id="1296" name="Google Shape;1296;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1" name="Google Shape;1051;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57"/>
          <p:cNvSpPr txBox="1"/>
          <p:nvPr>
            <p:ph idx="2" type="body"/>
          </p:nvPr>
        </p:nvSpPr>
        <p:spPr>
          <a:xfrm>
            <a:off x="115375" y="940975"/>
            <a:ext cx="6699600" cy="38670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
        <p:nvSpPr>
          <p:cNvPr id="1057" name="Google Shape;1057;p57"/>
          <p:cNvSpPr txBox="1"/>
          <p:nvPr>
            <p:ph idx="3" type="subTitle"/>
          </p:nvPr>
        </p:nvSpPr>
        <p:spPr>
          <a:xfrm>
            <a:off x="7056300" y="910475"/>
            <a:ext cx="2087700" cy="41799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a:t>
            </a:r>
            <a:endParaRPr/>
          </a:p>
          <a:p>
            <a:pPr indent="0" lvl="0" marL="0" rtl="0" algn="l">
              <a:spcBef>
                <a:spcPts val="0"/>
              </a:spcBef>
              <a:spcAft>
                <a:spcPts val="0"/>
              </a:spcAft>
              <a:buClr>
                <a:schemeClr val="dk1"/>
              </a:buClr>
              <a:buSzPts val="1100"/>
              <a:buFont typeface="Arial"/>
              <a:buNone/>
            </a:pPr>
            <a:r>
              <a:rPr lang="en"/>
              <a:t>192.168.1.0/24</a:t>
            </a:r>
            <a:endParaRPr/>
          </a:p>
          <a:p>
            <a:pPr indent="0" lvl="0" marL="0" rtl="0" algn="l">
              <a:spcBef>
                <a:spcPts val="0"/>
              </a:spcBef>
              <a:spcAft>
                <a:spcPts val="0"/>
              </a:spcAft>
              <a:buClr>
                <a:schemeClr val="dk1"/>
              </a:buClr>
              <a:buSzPts val="1100"/>
              <a:buFont typeface="Arial"/>
              <a:buNone/>
            </a:pPr>
            <a:r>
              <a:rPr lang="en"/>
              <a:t>Netmask:</a:t>
            </a:r>
            <a:endParaRPr/>
          </a:p>
          <a:p>
            <a:pPr indent="0" lvl="0" marL="0" rtl="0" algn="l">
              <a:spcBef>
                <a:spcPts val="0"/>
              </a:spcBef>
              <a:spcAft>
                <a:spcPts val="0"/>
              </a:spcAft>
              <a:buClr>
                <a:schemeClr val="dk1"/>
              </a:buClr>
              <a:buSzPts val="1100"/>
              <a:buFont typeface="Arial"/>
              <a:buNone/>
            </a:pPr>
            <a:r>
              <a:rPr lang="en"/>
              <a:t>255.255.255.0</a:t>
            </a:r>
            <a:endParaRPr/>
          </a:p>
          <a:p>
            <a:pPr indent="0" lvl="0" marL="0" rtl="0" algn="l">
              <a:spcBef>
                <a:spcPts val="0"/>
              </a:spcBef>
              <a:spcAft>
                <a:spcPts val="0"/>
              </a:spcAft>
              <a:buClr>
                <a:schemeClr val="dk1"/>
              </a:buClr>
              <a:buSzPts val="1100"/>
              <a:buFont typeface="Arial"/>
              <a:buNone/>
            </a:pPr>
            <a:r>
              <a:rPr lang="en"/>
              <a:t>Gateway:</a:t>
            </a:r>
            <a:endParaRPr/>
          </a:p>
          <a:p>
            <a:pPr indent="0" lvl="0" marL="0" rtl="0" algn="l">
              <a:spcBef>
                <a:spcPts val="0"/>
              </a:spcBef>
              <a:spcAft>
                <a:spcPts val="0"/>
              </a:spcAft>
              <a:buClr>
                <a:schemeClr val="dk1"/>
              </a:buClr>
              <a:buSzPts val="1100"/>
              <a:buFont typeface="Arial"/>
              <a:buNone/>
            </a:pPr>
            <a:r>
              <a:rPr lang="en"/>
              <a:t>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IPv4:192.168.1.90</a:t>
            </a:r>
            <a:endParaRPr/>
          </a:p>
          <a:p>
            <a:pPr indent="0" lvl="0" marL="0" rtl="0" algn="l">
              <a:spcBef>
                <a:spcPts val="0"/>
              </a:spcBef>
              <a:spcAft>
                <a:spcPts val="0"/>
              </a:spcAft>
              <a:buClr>
                <a:schemeClr val="dk1"/>
              </a:buClr>
              <a:buSzPts val="1100"/>
              <a:buFont typeface="Arial"/>
              <a:buNone/>
            </a:pPr>
            <a:r>
              <a:rPr lang="en"/>
              <a:t>OS:Linux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IPv4:192.168.1.105</a:t>
            </a:r>
            <a:endParaRPr/>
          </a:p>
          <a:p>
            <a:pPr indent="0" lvl="0" marL="0" rtl="0" algn="l">
              <a:spcBef>
                <a:spcPts val="0"/>
              </a:spcBef>
              <a:spcAft>
                <a:spcPts val="0"/>
              </a:spcAft>
              <a:buClr>
                <a:schemeClr val="dk1"/>
              </a:buClr>
              <a:buSzPts val="1100"/>
              <a:buFont typeface="Arial"/>
              <a:buNone/>
            </a:pPr>
            <a:r>
              <a:rPr lang="en"/>
              <a:t>OS:Linux</a:t>
            </a:r>
            <a:endParaRPr/>
          </a:p>
          <a:p>
            <a:pPr indent="0" lvl="0" marL="0" rtl="0" algn="l">
              <a:spcBef>
                <a:spcPts val="0"/>
              </a:spcBef>
              <a:spcAft>
                <a:spcPts val="0"/>
              </a:spcAft>
              <a:buClr>
                <a:schemeClr val="dk1"/>
              </a:buClr>
              <a:buSzPts val="1100"/>
              <a:buFont typeface="Arial"/>
              <a:buNone/>
            </a:pPr>
            <a:r>
              <a:rPr lang="en"/>
              <a:t>Hostname:Capstone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IPv4:192.168.1.100</a:t>
            </a:r>
            <a:endParaRPr/>
          </a:p>
          <a:p>
            <a:pPr indent="0" lvl="0" marL="0" rtl="0" algn="l">
              <a:spcBef>
                <a:spcPts val="0"/>
              </a:spcBef>
              <a:spcAft>
                <a:spcPts val="0"/>
              </a:spcAft>
              <a:buClr>
                <a:schemeClr val="dk1"/>
              </a:buClr>
              <a:buSzPts val="1100"/>
              <a:buFont typeface="Arial"/>
              <a:buNone/>
            </a:pPr>
            <a:r>
              <a:rPr lang="en"/>
              <a:t>OS:Linux</a:t>
            </a:r>
            <a:endParaRPr/>
          </a:p>
          <a:p>
            <a:pPr indent="0" lvl="0" marL="0" rtl="0" algn="l">
              <a:spcBef>
                <a:spcPts val="0"/>
              </a:spcBef>
              <a:spcAft>
                <a:spcPts val="0"/>
              </a:spcAft>
              <a:buClr>
                <a:schemeClr val="dk1"/>
              </a:buClr>
              <a:buSzPts val="1100"/>
              <a:buFont typeface="Arial"/>
              <a:buNone/>
            </a:pPr>
            <a:r>
              <a:rPr lang="en"/>
              <a:t>Hostname:ELK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IPv4:192.168.1.1</a:t>
            </a:r>
            <a:endParaRPr/>
          </a:p>
          <a:p>
            <a:pPr indent="0" lvl="0" marL="0" rtl="0" algn="l">
              <a:spcBef>
                <a:spcPts val="0"/>
              </a:spcBef>
              <a:spcAft>
                <a:spcPts val="0"/>
              </a:spcAft>
              <a:buClr>
                <a:schemeClr val="dk1"/>
              </a:buClr>
              <a:buSzPts val="1100"/>
              <a:buFont typeface="Arial"/>
              <a:buNone/>
            </a:pPr>
            <a:r>
              <a:rPr lang="en"/>
              <a:t>OS:Windows</a:t>
            </a:r>
            <a:endParaRPr/>
          </a:p>
          <a:p>
            <a:pPr indent="0" lvl="0" marL="0" rtl="0" algn="l">
              <a:spcBef>
                <a:spcPts val="0"/>
              </a:spcBef>
              <a:spcAft>
                <a:spcPts val="0"/>
              </a:spcAft>
              <a:buClr>
                <a:schemeClr val="dk1"/>
              </a:buClr>
              <a:buSzPts val="1100"/>
              <a:buFont typeface="Arial"/>
              <a:buNone/>
            </a:pPr>
            <a:r>
              <a:rPr lang="en"/>
              <a:t>Hostname:ML-REFVM-684424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198100" y="976350"/>
            <a:ext cx="6537276" cy="377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{20D0C362-0910-4331-B908-3ECA4FFB3498}</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Router - Hyper V Manager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Local Host Machine Software that virtualized hardware into virtual machine or servers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Machine using Kali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Victim Machine using Apache web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Monitoring Machine and Log Collection service to identify problems in a server and application</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Vulnerability Assessment</a:t>
            </a:r>
            <a:endParaRPr/>
          </a:p>
        </p:txBody>
      </p:sp>
      <p:sp>
        <p:nvSpPr>
          <p:cNvPr id="1082" name="Google Shape;1082;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latin typeface="Roboto Medium"/>
                <a:ea typeface="Roboto Medium"/>
                <a:cs typeface="Roboto Medium"/>
                <a:sym typeface="Roboto Medium"/>
              </a:rPr>
              <a:t>Part 1 - Open Access</a:t>
            </a:r>
            <a:endParaRPr>
              <a:latin typeface="Roboto Medium"/>
              <a:ea typeface="Roboto Medium"/>
              <a:cs typeface="Roboto Medium"/>
              <a:sym typeface="Roboto Medium"/>
            </a:endParaRPr>
          </a:p>
          <a:p>
            <a:pPr indent="0" lvl="0" marL="0" marR="0" rtl="0" algn="l">
              <a:lnSpc>
                <a:spcPct val="100000"/>
              </a:lnSpc>
              <a:spcBef>
                <a:spcPts val="0"/>
              </a:spcBef>
              <a:spcAft>
                <a:spcPts val="0"/>
              </a:spcAft>
              <a:buClr>
                <a:schemeClr val="dk1"/>
              </a:buClr>
              <a:buSzPts val="1100"/>
              <a:buFont typeface="Arial"/>
              <a:buNone/>
            </a:pPr>
            <a:r>
              <a:t/>
            </a:r>
            <a:endParaRPr>
              <a:latin typeface="Roboto Medium"/>
              <a:ea typeface="Roboto Medium"/>
              <a:cs typeface="Roboto Medium"/>
              <a:sym typeface="Roboto Medium"/>
            </a:endParaRPr>
          </a:p>
          <a:p>
            <a:pPr indent="0" lvl="0" marL="0" marR="0" rtl="0" algn="l">
              <a:lnSpc>
                <a:spcPct val="100000"/>
              </a:lnSpc>
              <a:spcBef>
                <a:spcPts val="0"/>
              </a:spcBef>
              <a:spcAft>
                <a:spcPts val="0"/>
              </a:spcAft>
              <a:buNone/>
            </a:pPr>
            <a:r>
              <a:t/>
            </a:r>
            <a:endParaRPr>
              <a:latin typeface="Roboto Medium"/>
              <a:ea typeface="Roboto Medium"/>
              <a:cs typeface="Roboto Medium"/>
              <a:sym typeface="Roboto Medium"/>
            </a:endParaRPr>
          </a:p>
        </p:txBody>
      </p:sp>
      <p:sp>
        <p:nvSpPr>
          <p:cNvPr id="1083" name="Google Shape;1083;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4" name="Google Shape;1084;p60"/>
          <p:cNvGraphicFramePr/>
          <p:nvPr/>
        </p:nvGraphicFramePr>
        <p:xfrm>
          <a:off x="419800" y="1198750"/>
          <a:ext cx="3000000" cy="3000000"/>
        </p:xfrm>
        <a:graphic>
          <a:graphicData uri="http://schemas.openxmlformats.org/drawingml/2006/table">
            <a:tbl>
              <a:tblPr>
                <a:noFill/>
                <a:tableStyleId>{20D0C362-0910-4331-B908-3ECA4FFB3498}</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#1 - Open Port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Open Ports can allow attackers to access private information and increase the risk of a breach.</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allowed the red team access via port 80 to find private directory with accessible files.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#2 - Accessible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Web servers, FTP servers, and similar servers may store a set of files underneath a “root” directory that is accessible to the servers users.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allowed the red team to view the files after accessing the IP on port 80 on chrome from there, the red team obtained the servers users and secret file information.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Vulnerability Assessment</a:t>
            </a:r>
            <a:endParaRPr/>
          </a:p>
        </p:txBody>
      </p:sp>
      <p:sp>
        <p:nvSpPr>
          <p:cNvPr id="1090" name="Google Shape;1090;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Part 2 - Passwords</a:t>
            </a:r>
            <a:endParaRPr>
              <a:latin typeface="Roboto Medium"/>
              <a:ea typeface="Roboto Medium"/>
              <a:cs typeface="Roboto Medium"/>
              <a:sym typeface="Roboto Medium"/>
            </a:endParaRPr>
          </a:p>
          <a:p>
            <a:pPr indent="0" lvl="0" marL="0" marR="0" rtl="0" algn="l">
              <a:lnSpc>
                <a:spcPct val="100000"/>
              </a:lnSpc>
              <a:spcBef>
                <a:spcPts val="0"/>
              </a:spcBef>
              <a:spcAft>
                <a:spcPts val="0"/>
              </a:spcAft>
              <a:buNone/>
            </a:pPr>
            <a:r>
              <a:t/>
            </a:r>
            <a:endParaRPr>
              <a:latin typeface="Roboto Medium"/>
              <a:ea typeface="Roboto Medium"/>
              <a:cs typeface="Roboto Medium"/>
              <a:sym typeface="Roboto Medium"/>
            </a:endParaRPr>
          </a:p>
          <a:p>
            <a:pPr indent="0" lvl="0" marL="0" marR="0" rtl="0" algn="l">
              <a:lnSpc>
                <a:spcPct val="100000"/>
              </a:lnSpc>
              <a:spcBef>
                <a:spcPts val="0"/>
              </a:spcBef>
              <a:spcAft>
                <a:spcPts val="0"/>
              </a:spcAft>
              <a:buNone/>
            </a:pPr>
            <a:r>
              <a:t/>
            </a:r>
            <a:endParaRPr>
              <a:latin typeface="Roboto Medium"/>
              <a:ea typeface="Roboto Medium"/>
              <a:cs typeface="Roboto Medium"/>
              <a:sym typeface="Roboto Medium"/>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92" name="Google Shape;1092;p61"/>
          <p:cNvGraphicFramePr/>
          <p:nvPr/>
        </p:nvGraphicFramePr>
        <p:xfrm>
          <a:off x="419800" y="1198750"/>
          <a:ext cx="3000000" cy="3000000"/>
        </p:xfrm>
        <a:graphic>
          <a:graphicData uri="http://schemas.openxmlformats.org/drawingml/2006/table">
            <a:tbl>
              <a:tblPr>
                <a:noFill/>
                <a:tableStyleId>{20D0C362-0910-4331-B908-3ECA4FFB3498}</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#3 - Brute Force Attack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When the password is easy to guess. It can be found in a brute force tool wordlist to be hacked.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allowed the red team to brute force Ashton’s password, which was Leopoldo, and access the secret files in the system.</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#4 - Hashed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 hashed password can be cracked through different tools like John the Ripper, hashcat, and other online tools. It can take only minutes to crack it, if the password is not salted.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This allowed the red team to use md5cracker to identify the password for John, which was Linux4u</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#1: Open Port</a:t>
            </a:r>
            <a:endParaRPr/>
          </a:p>
        </p:txBody>
      </p:sp>
      <p:sp>
        <p:nvSpPr>
          <p:cNvPr id="1098" name="Google Shape;1098;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9" name="Google Shape;1099;p62"/>
          <p:cNvSpPr/>
          <p:nvPr/>
        </p:nvSpPr>
        <p:spPr>
          <a:xfrm flipH="1">
            <a:off x="724275" y="1480575"/>
            <a:ext cx="2428500" cy="939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2"/>
          <p:cNvSpPr txBox="1"/>
          <p:nvPr/>
        </p:nvSpPr>
        <p:spPr>
          <a:xfrm>
            <a:off x="724275" y="1422125"/>
            <a:ext cx="2371500" cy="997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Using nmap, scan for any open ports and services in the Network.</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01" name="Google Shape;1101;p62"/>
          <p:cNvGrpSpPr/>
          <p:nvPr/>
        </p:nvGrpSpPr>
        <p:grpSpPr>
          <a:xfrm>
            <a:off x="457181" y="887903"/>
            <a:ext cx="533372" cy="533480"/>
            <a:chOff x="457200" y="1378813"/>
            <a:chExt cx="695400" cy="695450"/>
          </a:xfrm>
        </p:grpSpPr>
        <p:sp>
          <p:nvSpPr>
            <p:cNvPr id="1102" name="Google Shape;1102;p62"/>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3" name="Google Shape;1103;p62"/>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2"/>
          <p:cNvGrpSpPr/>
          <p:nvPr/>
        </p:nvGrpSpPr>
        <p:grpSpPr>
          <a:xfrm>
            <a:off x="457181" y="2588903"/>
            <a:ext cx="533372" cy="533480"/>
            <a:chOff x="457200" y="1378813"/>
            <a:chExt cx="695400" cy="695450"/>
          </a:xfrm>
        </p:grpSpPr>
        <p:sp>
          <p:nvSpPr>
            <p:cNvPr id="1105" name="Google Shape;1105;p62"/>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6" name="Google Shape;1106;p62"/>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62"/>
          <p:cNvSpPr/>
          <p:nvPr/>
        </p:nvSpPr>
        <p:spPr>
          <a:xfrm flipH="1">
            <a:off x="724275" y="3181175"/>
            <a:ext cx="2428500" cy="1394700"/>
          </a:xfrm>
          <a:prstGeom prst="round2DiagRect">
            <a:avLst>
              <a:gd fmla="val 28410"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2"/>
          <p:cNvSpPr txBox="1"/>
          <p:nvPr/>
        </p:nvSpPr>
        <p:spPr>
          <a:xfrm>
            <a:off x="769500" y="3122375"/>
            <a:ext cx="2326200" cy="151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IP </a:t>
            </a:r>
            <a:r>
              <a:rPr lang="en" sz="1200">
                <a:latin typeface="Roboto"/>
                <a:ea typeface="Roboto"/>
                <a:cs typeface="Roboto"/>
                <a:sym typeface="Roboto"/>
              </a:rPr>
              <a:t>address </a:t>
            </a:r>
            <a:r>
              <a:rPr lang="en" sz="1200">
                <a:latin typeface="Roboto"/>
                <a:ea typeface="Roboto"/>
                <a:cs typeface="Roboto"/>
                <a:sym typeface="Roboto"/>
              </a:rPr>
              <a:t>192.168.1.105 had an open port 80, through which directory with important files were </a:t>
            </a:r>
            <a:r>
              <a:rPr lang="en" sz="1200">
                <a:latin typeface="Roboto"/>
                <a:ea typeface="Roboto"/>
                <a:cs typeface="Roboto"/>
                <a:sym typeface="Roboto"/>
              </a:rPr>
              <a:t>accessible.</a:t>
            </a:r>
            <a:endParaRPr sz="1200">
              <a:latin typeface="Roboto"/>
              <a:ea typeface="Roboto"/>
              <a:cs typeface="Roboto"/>
              <a:sym typeface="Roboto"/>
            </a:endParaRPr>
          </a:p>
        </p:txBody>
      </p:sp>
      <p:pic>
        <p:nvPicPr>
          <p:cNvPr id="1109" name="Google Shape;1109;p62"/>
          <p:cNvPicPr preferRelativeResize="0"/>
          <p:nvPr/>
        </p:nvPicPr>
        <p:blipFill>
          <a:blip r:embed="rId3">
            <a:alphaModFix/>
          </a:blip>
          <a:stretch>
            <a:fillRect/>
          </a:stretch>
        </p:blipFill>
        <p:spPr>
          <a:xfrm>
            <a:off x="3472863" y="1396425"/>
            <a:ext cx="5305425" cy="2809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